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sldIdLst>
    <p:sldId id="256" r:id="rId2"/>
    <p:sldId id="258" r:id="rId3"/>
    <p:sldId id="259" r:id="rId4"/>
    <p:sldId id="272" r:id="rId5"/>
    <p:sldId id="273" r:id="rId6"/>
    <p:sldId id="274" r:id="rId7"/>
    <p:sldId id="285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4568E"/>
    <a:srgbClr val="03DFD5"/>
    <a:srgbClr val="006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C41D8-CE25-4480-9DC5-B4A90A911343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AB251-6715-4DD7-B52E-56056FC9A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735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53287" y="2931219"/>
            <a:ext cx="96012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7E977-2FEF-4B2E-B913-DC68C2FBA095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057887" y="2930267"/>
            <a:ext cx="12954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361748"/>
            <a:ext cx="747712" cy="365760"/>
          </a:xfrm>
        </p:spPr>
        <p:txBody>
          <a:bodyPr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fld id="{76F017FC-C560-4498-990F-9D12B269DF2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624917"/>
            <a:ext cx="5435600" cy="1752600"/>
          </a:xfrm>
        </p:spPr>
        <p:txBody>
          <a:bodyPr/>
          <a:lstStyle>
            <a:lvl1pPr marL="48006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6868"/>
            <a:ext cx="8458200" cy="1470025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056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977-2FEF-4B2E-B913-DC68C2FBA095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17FC-C560-4498-990F-9D12B269DF2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833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977-2FEF-4B2E-B913-DC68C2FBA095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17FC-C560-4498-990F-9D12B269DF2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1"/>
            <a:ext cx="6248400" cy="5190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1"/>
            <a:ext cx="1905000" cy="519042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419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432590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600">
                <a:solidFill>
                  <a:schemeClr val="tx1"/>
                </a:solidFill>
              </a:defRPr>
            </a:lvl1pPr>
          </a:lstStyle>
          <a:p>
            <a:fld id="{85D7E977-2FEF-4B2E-B913-DC68C2FBA095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432590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6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329018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50">
                <a:solidFill>
                  <a:schemeClr val="bg1"/>
                </a:solidFill>
              </a:defRPr>
            </a:lvl1pPr>
          </a:lstStyle>
          <a:p>
            <a:fld id="{76F017FC-C560-4498-990F-9D12B269DF2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137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977-2FEF-4B2E-B913-DC68C2FBA095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17FC-C560-4498-990F-9D12B269DF2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34290" indent="0">
              <a:buNone/>
              <a:defRPr sz="1575" b="0">
                <a:solidFill>
                  <a:schemeClr val="accent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3225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594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977-2FEF-4B2E-B913-DC68C2FBA095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17FC-C560-4498-990F-9D12B269DF2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3998975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3998975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369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466456"/>
            <a:ext cx="957264" cy="457200"/>
          </a:xfrm>
        </p:spPr>
        <p:txBody>
          <a:bodyPr rtlCol="0"/>
          <a:lstStyle/>
          <a:p>
            <a:fld id="{85D7E977-2FEF-4B2E-B913-DC68C2FBA095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174736" y="362884"/>
            <a:ext cx="762000" cy="365760"/>
          </a:xfrm>
        </p:spPr>
        <p:txBody>
          <a:bodyPr rtlCol="0"/>
          <a:lstStyle/>
          <a:p>
            <a:fld id="{76F017FC-C560-4498-990F-9D12B269DF2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466456"/>
            <a:ext cx="1325880" cy="457200"/>
          </a:xfrm>
        </p:spPr>
        <p:txBody>
          <a:bodyPr rtlCol="0"/>
          <a:lstStyle/>
          <a:p>
            <a:endParaRPr lang="es-MX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369859"/>
            <a:ext cx="4041775" cy="38862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906310"/>
            <a:ext cx="4041775" cy="457200"/>
          </a:xfrm>
          <a:solidFill>
            <a:schemeClr val="bg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34290" indent="0">
              <a:buNone/>
              <a:defRPr sz="1425" b="0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369859"/>
            <a:ext cx="4041648" cy="38862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06310"/>
            <a:ext cx="4041648" cy="457200"/>
          </a:xfrm>
          <a:solidFill>
            <a:schemeClr val="bg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34290" indent="0">
              <a:buNone/>
              <a:defRPr sz="1425" b="0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4340"/>
            <a:ext cx="8382000" cy="1069848"/>
          </a:xfrm>
        </p:spPr>
        <p:txBody>
          <a:bodyPr anchor="ctr"/>
          <a:lstStyle>
            <a:lvl1pPr>
              <a:defRPr sz="3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826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432590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600">
                <a:solidFill>
                  <a:schemeClr val="tx2"/>
                </a:solidFill>
              </a:defRPr>
            </a:lvl1pPr>
          </a:lstStyle>
          <a:p>
            <a:fld id="{85D7E977-2FEF-4B2E-B913-DC68C2FBA095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432590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6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329018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50">
                <a:solidFill>
                  <a:schemeClr val="bg2"/>
                </a:solidFill>
              </a:defRPr>
            </a:lvl1pPr>
          </a:lstStyle>
          <a:p>
            <a:fld id="{76F017FC-C560-4498-990F-9D12B269DF2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818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977-2FEF-4B2E-B913-DC68C2FBA095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17FC-C560-4498-990F-9D12B269DF29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11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977-2FEF-4B2E-B913-DC68C2FBA095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17FC-C560-4498-990F-9D12B269DF2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6858" indent="0">
              <a:buNone/>
              <a:defRPr sz="1050">
                <a:solidFill>
                  <a:schemeClr val="tx1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35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638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977-2FEF-4B2E-B913-DC68C2FBA095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17FC-C560-4498-990F-9D12B269DF2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1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760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432590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600">
                <a:solidFill>
                  <a:schemeClr val="tx1"/>
                </a:solidFill>
              </a:defRPr>
            </a:lvl1pPr>
          </a:lstStyle>
          <a:p>
            <a:fld id="{85D7E977-2FEF-4B2E-B913-DC68C2FBA095}" type="datetimeFigureOut">
              <a:rPr lang="es-MX" smtClean="0"/>
              <a:pPr/>
              <a:t>08/08/2013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432590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6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329018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50">
                <a:solidFill>
                  <a:schemeClr val="bg2"/>
                </a:solidFill>
              </a:defRPr>
            </a:lvl1pPr>
          </a:lstStyle>
          <a:p>
            <a:fld id="{76F017FC-C560-4498-990F-9D12B269DF29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27697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21273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758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493776" indent="-185166" algn="l" rtl="0" eaLnBrk="1" latinLnBrk="0" hangingPunct="1">
        <a:spcBef>
          <a:spcPts val="225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950" kern="1200">
          <a:solidFill>
            <a:schemeClr val="tx2"/>
          </a:solidFill>
          <a:latin typeface="+mn-lt"/>
          <a:ea typeface="+mn-ea"/>
          <a:cs typeface="+mn-cs"/>
        </a:defRPr>
      </a:lvl2pPr>
      <a:lvl3pPr marL="692658" indent="-164592" algn="l" rtl="0" eaLnBrk="1" latinLnBrk="0" hangingPunct="1">
        <a:spcBef>
          <a:spcPts val="225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84682" indent="-150876" algn="l" rtl="0" eaLnBrk="1" latinLnBrk="0" hangingPunct="1">
        <a:spcBef>
          <a:spcPts val="225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4pPr>
      <a:lvl5pPr marL="1042416" indent="-137160" algn="l" rtl="0" eaLnBrk="1" latinLnBrk="0" hangingPunct="1">
        <a:spcBef>
          <a:spcPts val="225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orient="horz" pos="384">
          <p15:clr>
            <a:srgbClr val="F26B43"/>
          </p15:clr>
        </p15:guide>
        <p15:guide id="4294967295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7686" y="2105028"/>
            <a:ext cx="4643470" cy="1752600"/>
          </a:xfrm>
        </p:spPr>
        <p:txBody>
          <a:bodyPr/>
          <a:lstStyle/>
          <a:p>
            <a:pPr algn="r"/>
            <a:r>
              <a:rPr lang="es-MX" dirty="0" smtClean="0"/>
              <a:t>MC</a:t>
            </a:r>
            <a:r>
              <a:rPr lang="es-MX" dirty="0" smtClean="0"/>
              <a:t> </a:t>
            </a:r>
            <a:r>
              <a:rPr lang="es-MX" dirty="0" smtClean="0"/>
              <a:t>Paulina Trigo </a:t>
            </a:r>
            <a:r>
              <a:rPr lang="es-MX" dirty="0" err="1" smtClean="0"/>
              <a:t>Espejel</a:t>
            </a:r>
            <a:endParaRPr lang="es-MX" dirty="0" smtClean="0"/>
          </a:p>
          <a:p>
            <a:pPr algn="r"/>
            <a:r>
              <a:rPr lang="es-MX" dirty="0" smtClean="0"/>
              <a:t>ITESM-CEM</a:t>
            </a:r>
          </a:p>
          <a:p>
            <a:pPr algn="r"/>
            <a:r>
              <a:rPr lang="es-MX" dirty="0" smtClean="0"/>
              <a:t>Agosto 2013</a:t>
            </a:r>
            <a:endParaRPr lang="es-MX" dirty="0" smtClean="0"/>
          </a:p>
          <a:p>
            <a:pPr algn="r"/>
            <a:endParaRPr lang="es-MX" dirty="0" smtClean="0"/>
          </a:p>
          <a:p>
            <a:pPr algn="r"/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486" y="0"/>
            <a:ext cx="7772400" cy="1470025"/>
          </a:xfrm>
        </p:spPr>
        <p:txBody>
          <a:bodyPr/>
          <a:lstStyle/>
          <a:p>
            <a:r>
              <a:rPr lang="es-MX" dirty="0" smtClean="0"/>
              <a:t>Ecología y Biodiversidad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868" y="1643050"/>
            <a:ext cx="5114932" cy="4786346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Ecología: es el estudio científico de las interacciones entre organismos, y los organismos y su medio ambiente.</a:t>
            </a:r>
          </a:p>
          <a:p>
            <a:pPr algn="just">
              <a:buNone/>
            </a:pPr>
            <a:endParaRPr lang="es-MX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Biósfera: Distintas partes del planeta dónde hay vida (léase: ahí viven todos los seres vivos)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Definiciones</a:t>
            </a:r>
            <a:endParaRPr lang="es-MX" dirty="0"/>
          </a:p>
        </p:txBody>
      </p:sp>
      <p:sp>
        <p:nvSpPr>
          <p:cNvPr id="4" name="3 Estrella de 7 puntas"/>
          <p:cNvSpPr/>
          <p:nvPr/>
        </p:nvSpPr>
        <p:spPr>
          <a:xfrm>
            <a:off x="0" y="1865914"/>
            <a:ext cx="3929058" cy="2643206"/>
          </a:xfrm>
          <a:prstGeom prst="star7">
            <a:avLst>
              <a:gd name="adj" fmla="val 23751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Por si lo dudaban </a:t>
            </a:r>
            <a:r>
              <a:rPr lang="es-MX" sz="1600" b="1" dirty="0" smtClean="0"/>
              <a:t>es una rama de la biología</a:t>
            </a:r>
            <a:endParaRPr lang="es-MX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14678" y="1268760"/>
            <a:ext cx="5472122" cy="5043510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Especie: grupo de organismos tan parecidos entre sí que pueden reproducirse y dar origen a descendientes fértiles.</a:t>
            </a:r>
          </a:p>
          <a:p>
            <a:pPr algn="just"/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Poblaciones: grupos de individuos de la misma especie que viven en la misma área</a:t>
            </a:r>
          </a:p>
          <a:p>
            <a:pPr algn="just"/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Comunidades: poblaciones distintas que viven en un área definida</a:t>
            </a:r>
          </a:p>
          <a:p>
            <a:pPr algn="just"/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Ecosistema: conjunto de organismos que viven en un lugar definido e interactúan con su ambiente.</a:t>
            </a:r>
          </a:p>
          <a:p>
            <a:pPr algn="just"/>
            <a:r>
              <a:rPr lang="es-MX" dirty="0" err="1" smtClean="0">
                <a:solidFill>
                  <a:schemeClr val="accent3">
                    <a:lumMod val="75000"/>
                  </a:schemeClr>
                </a:solidFill>
              </a:rPr>
              <a:t>Biomas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: grupo de ecosistemas con el mismo clima y comunidades dominantes similares.</a:t>
            </a:r>
          </a:p>
          <a:p>
            <a:pPr algn="just"/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Biósfera: Nivel más alto de organización.</a:t>
            </a:r>
          </a:p>
          <a:p>
            <a:pPr algn="just"/>
            <a:endParaRPr lang="es-MX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182682">
            <a:off x="-186474" y="279738"/>
            <a:ext cx="8229600" cy="1143000"/>
          </a:xfrm>
        </p:spPr>
        <p:txBody>
          <a:bodyPr/>
          <a:lstStyle/>
          <a:p>
            <a:r>
              <a:rPr lang="es-MX" dirty="0" smtClean="0"/>
              <a:t>Niveles de Organización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67678"/>
            <a:ext cx="7359673" cy="5704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44884" y="1927225"/>
            <a:ext cx="3254231" cy="432593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Cadena alimentaria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214678" y="2143116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Carnívoros de segundo nivel</a:t>
            </a:r>
            <a:endParaRPr lang="es-MX" sz="900" dirty="0"/>
          </a:p>
        </p:txBody>
      </p:sp>
      <p:sp>
        <p:nvSpPr>
          <p:cNvPr id="6" name="5 Rectángulo"/>
          <p:cNvSpPr/>
          <p:nvPr/>
        </p:nvSpPr>
        <p:spPr>
          <a:xfrm>
            <a:off x="3143240" y="3071810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Carnívoros de primer nivel</a:t>
            </a:r>
            <a:endParaRPr lang="es-MX" sz="900" dirty="0"/>
          </a:p>
        </p:txBody>
      </p:sp>
      <p:sp>
        <p:nvSpPr>
          <p:cNvPr id="7" name="6 Rectángulo"/>
          <p:cNvSpPr/>
          <p:nvPr/>
        </p:nvSpPr>
        <p:spPr>
          <a:xfrm>
            <a:off x="3071802" y="4000504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Herbívoros</a:t>
            </a:r>
            <a:endParaRPr lang="es-MX" sz="1100" dirty="0"/>
          </a:p>
        </p:txBody>
      </p:sp>
      <p:sp>
        <p:nvSpPr>
          <p:cNvPr id="8" name="7 Proceso"/>
          <p:cNvSpPr/>
          <p:nvPr/>
        </p:nvSpPr>
        <p:spPr>
          <a:xfrm>
            <a:off x="3571868" y="5072074"/>
            <a:ext cx="1214446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err="1" smtClean="0"/>
              <a:t>Descomponedores</a:t>
            </a:r>
            <a:endParaRPr lang="es-MX" sz="900" dirty="0"/>
          </a:p>
        </p:txBody>
      </p:sp>
      <p:sp>
        <p:nvSpPr>
          <p:cNvPr id="9" name="8 Proceso"/>
          <p:cNvSpPr/>
          <p:nvPr/>
        </p:nvSpPr>
        <p:spPr>
          <a:xfrm>
            <a:off x="4929190" y="4929198"/>
            <a:ext cx="928694" cy="285752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bg1">
                    <a:lumMod val="85000"/>
                  </a:schemeClr>
                </a:solidFill>
              </a:rPr>
              <a:t>Productores</a:t>
            </a:r>
            <a:endParaRPr lang="es-MX" sz="9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Ciclo del agua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9838" y="1343025"/>
            <a:ext cx="6664325" cy="45021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86125" y="1912938"/>
            <a:ext cx="1162498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 smtClean="0"/>
              <a:t>Condensación</a:t>
            </a:r>
            <a:endParaRPr lang="en-US" sz="1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2825" y="3944938"/>
            <a:ext cx="644728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 smtClean="0"/>
              <a:t>filtrado</a:t>
            </a:r>
            <a:endParaRPr lang="en-US" sz="12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78425" y="3208338"/>
            <a:ext cx="559769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 smtClean="0"/>
              <a:t>caída</a:t>
            </a:r>
            <a:endParaRPr lang="en-US" sz="14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60925" y="2103438"/>
            <a:ext cx="1061509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 smtClean="0"/>
              <a:t>Precipitación</a:t>
            </a:r>
            <a:endParaRPr lang="en-US" sz="1400" dirty="0"/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1571625" y="2941633"/>
            <a:ext cx="2224089" cy="288924"/>
            <a:chOff x="990" y="1853"/>
            <a:chExt cx="1401" cy="18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94" y="1861"/>
              <a:ext cx="697" cy="1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Transpiración</a:t>
              </a:r>
              <a:endParaRPr lang="en-US" sz="1400" dirty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990" y="1853"/>
              <a:ext cx="653" cy="1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Evaporación</a:t>
              </a:r>
              <a:endParaRPr lang="en-US" sz="1400" dirty="0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57884" y="4714884"/>
            <a:ext cx="696024" cy="2585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err="1" smtClean="0"/>
              <a:t>Plantas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1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4nzUSoDc4Z8/TfqTNKqoZSI/AAAAAAAAAPk/SbhImbptiyo/s1600/Taxon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20" y="173905"/>
            <a:ext cx="5976664" cy="65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5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0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0" id="{1AD00617-AC67-42F4-9DB1-B5C96AB26564}" vid="{6B2BD53A-27A5-468A-B31D-4D73D3B90E2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426</TotalTime>
  <Words>169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Theme10</vt:lpstr>
      <vt:lpstr>Ecología y Biodiversidad</vt:lpstr>
      <vt:lpstr>Definiciones</vt:lpstr>
      <vt:lpstr>Niveles de Organización</vt:lpstr>
      <vt:lpstr>PowerPoint Presentation</vt:lpstr>
      <vt:lpstr>Cadena alimentaria</vt:lpstr>
      <vt:lpstr>Ciclo del agua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Paulina</dc:creator>
  <cp:lastModifiedBy>Paulina Trigo</cp:lastModifiedBy>
  <cp:revision>18</cp:revision>
  <dcterms:created xsi:type="dcterms:W3CDTF">2009-11-20T00:42:29Z</dcterms:created>
  <dcterms:modified xsi:type="dcterms:W3CDTF">2013-08-08T16:28:11Z</dcterms:modified>
</cp:coreProperties>
</file>